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i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41703583_2880x1921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41703583_2880x1921.jpeg"/>
          <p:cNvSpPr/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3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anner…"/>
          <p:cNvSpPr txBox="1"/>
          <p:nvPr/>
        </p:nvSpPr>
        <p:spPr>
          <a:xfrm>
            <a:off x="1375886" y="5195689"/>
            <a:ext cx="10253029" cy="4016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spcBef>
                <a:spcPts val="1200"/>
              </a:spcBef>
              <a:defRPr sz="4200">
                <a:solidFill>
                  <a:schemeClr val="accent4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Tanner</a:t>
            </a:r>
          </a:p>
          <a:p>
            <a:pPr>
              <a:spcBef>
                <a:spcPts val="1200"/>
              </a:spcBef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-11 yrs old</a:t>
            </a:r>
          </a:p>
          <a:p>
            <a:pPr>
              <a:spcBef>
                <a:spcPts val="1200"/>
              </a:spcBef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-Extract primary canines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-Extract and upright #22 (faster than chain which can take up to 5 yrs - see next slide)</a:t>
            </a:r>
          </a:p>
          <a:p>
            <a:pPr>
              <a:spcBef>
                <a:spcPts val="1200"/>
              </a:spcBef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-Chain #27</a:t>
            </a:r>
          </a:p>
        </p:txBody>
      </p:sp>
      <p:pic>
        <p:nvPicPr>
          <p:cNvPr id="120" name="Initialb.jpg" descr="Initial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563" y="451634"/>
            <a:ext cx="7456774" cy="4474064"/>
          </a:xfrm>
          <a:prstGeom prst="rect">
            <a:avLst/>
          </a:prstGeom>
          <a:ln w="12700">
            <a:solidFill>
              <a:srgbClr val="FEFEFE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  <p:pic>
        <p:nvPicPr>
          <p:cNvPr id="121" name="CBCT wholeb.jpg" descr="CBCT whole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22391" y="451634"/>
            <a:ext cx="3131846" cy="4474064"/>
          </a:xfrm>
          <a:prstGeom prst="rect">
            <a:avLst/>
          </a:prstGeom>
          <a:ln w="12700">
            <a:solidFill>
              <a:srgbClr val="FEFEFE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3"/>
      <p:bldP build="whole" bldLvl="1" animBg="1" rev="0" advAuto="0" spid="120" grpId="1"/>
      <p:bldP build="whole" bldLvl="1" animBg="1" rev="0" advAuto="0" spid="12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X101589DC 2010 postb.jpg" descr="X101589DC 2010 post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272" y="291765"/>
            <a:ext cx="5366517" cy="3219911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76200" dir="2700000">
              <a:srgbClr val="000000">
                <a:alpha val="57999"/>
              </a:srgbClr>
            </a:outerShdw>
          </a:effectLst>
        </p:spPr>
      </p:pic>
      <p:sp>
        <p:nvSpPr>
          <p:cNvPr id="124" name="2010"/>
          <p:cNvSpPr txBox="1"/>
          <p:nvPr/>
        </p:nvSpPr>
        <p:spPr>
          <a:xfrm>
            <a:off x="292189" y="2672586"/>
            <a:ext cx="1680973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71500">
              <a:defRPr sz="4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2010</a:t>
            </a:r>
          </a:p>
        </p:txBody>
      </p:sp>
      <p:pic>
        <p:nvPicPr>
          <p:cNvPr id="125" name="X101589DC 2012b.jpg" descr="X101589DC 2012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9141" y="3266845"/>
            <a:ext cx="5366518" cy="3219910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76200" dir="2700000">
              <a:srgbClr val="000000">
                <a:alpha val="57999"/>
              </a:srgbClr>
            </a:outerShdw>
          </a:effectLst>
        </p:spPr>
      </p:pic>
      <p:sp>
        <p:nvSpPr>
          <p:cNvPr id="126" name="2012"/>
          <p:cNvSpPr txBox="1"/>
          <p:nvPr/>
        </p:nvSpPr>
        <p:spPr>
          <a:xfrm>
            <a:off x="3766785" y="5629747"/>
            <a:ext cx="1680973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71500">
              <a:defRPr sz="4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2012</a:t>
            </a:r>
          </a:p>
        </p:txBody>
      </p:sp>
      <p:sp>
        <p:nvSpPr>
          <p:cNvPr id="127" name="Devin"/>
          <p:cNvSpPr txBox="1"/>
          <p:nvPr/>
        </p:nvSpPr>
        <p:spPr>
          <a:xfrm>
            <a:off x="1375886" y="169053"/>
            <a:ext cx="10253029" cy="2074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200"/>
              </a:spcBef>
              <a:defRPr sz="4200">
                <a:solidFill>
                  <a:schemeClr val="accent4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Devin</a:t>
            </a:r>
          </a:p>
        </p:txBody>
      </p:sp>
      <p:pic>
        <p:nvPicPr>
          <p:cNvPr id="128" name="DC_Progress_Pano_12-8-15b.jpg" descr="DC_Progress_Pano_12-8-15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2337" y="6131831"/>
            <a:ext cx="5361834" cy="3217100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ffectLst>
            <a:outerShdw sx="100000" sy="100000" kx="0" ky="0" algn="b" rotWithShape="0" blurRad="38100" dist="76200" dir="2700000">
              <a:srgbClr val="000000">
                <a:alpha val="57999"/>
              </a:srgbClr>
            </a:outerShdw>
          </a:effectLst>
        </p:spPr>
      </p:pic>
      <p:sp>
        <p:nvSpPr>
          <p:cNvPr id="129" name="2015"/>
          <p:cNvSpPr txBox="1"/>
          <p:nvPr/>
        </p:nvSpPr>
        <p:spPr>
          <a:xfrm>
            <a:off x="7211805" y="8477577"/>
            <a:ext cx="1680973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71500">
              <a:defRPr sz="48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2015</a:t>
            </a:r>
          </a:p>
        </p:txBody>
      </p:sp>
      <p:sp>
        <p:nvSpPr>
          <p:cNvPr id="130" name="Key:…"/>
          <p:cNvSpPr txBox="1"/>
          <p:nvPr>
            <p:ph type="body" sz="quarter" idx="4294967295"/>
          </p:nvPr>
        </p:nvSpPr>
        <p:spPr>
          <a:xfrm>
            <a:off x="776344" y="5872529"/>
            <a:ext cx="4478373" cy="3229436"/>
          </a:xfrm>
          <a:prstGeom prst="rect">
            <a:avLst/>
          </a:prstGeom>
        </p:spPr>
        <p:txBody>
          <a:bodyPr anchor="t"/>
          <a:lstStyle/>
          <a:p>
            <a:pPr marL="0" indent="0" defTabSz="571500">
              <a:spcBef>
                <a:spcPts val="1200"/>
              </a:spcBef>
              <a:buSzTx/>
              <a:buNone/>
              <a:defRPr i="1" sz="5200">
                <a:solidFill>
                  <a:schemeClr val="accent4">
                    <a:hueOff val="481991"/>
                    <a:satOff val="11971"/>
                    <a:lumOff val="19007"/>
                  </a:schemeClr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Key: </a:t>
            </a:r>
          </a:p>
          <a:p>
            <a:pPr marL="0" indent="0" algn="ctr" defTabSz="571500">
              <a:lnSpc>
                <a:spcPct val="70000"/>
              </a:lnSpc>
              <a:spcBef>
                <a:spcPts val="1200"/>
              </a:spcBef>
              <a:buSzTx/>
              <a:buNone/>
              <a:def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   Using </a:t>
            </a:r>
            <a:r>
              <a:rPr>
                <a:solidFill>
                  <a:schemeClr val="accent4">
                    <a:hueOff val="-903206"/>
                    <a:satOff val="-17119"/>
                    <a:lumOff val="-2084"/>
                  </a:schemeClr>
                </a:solidFill>
              </a:rPr>
              <a:t>Traditional Orthodontic Chains can take 5 years.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2"/>
      <p:bldP build="whole" bldLvl="1" animBg="1" rev="0" advAuto="0" spid="127" grpId="1"/>
      <p:bldP build="whole" bldLvl="1" animBg="1" rev="0" advAuto="0" spid="125" grpId="5"/>
      <p:bldP build="whole" bldLvl="1" animBg="1" rev="0" advAuto="0" spid="124" grpId="3"/>
      <p:bldP build="whole" bldLvl="1" animBg="1" rev="0" advAuto="0" spid="126" grpId="6"/>
      <p:bldP build="whole" bldLvl="1" animBg="1" rev="0" advAuto="0" spid="129" grpId="8"/>
      <p:bldP build="whole" bldLvl="1" animBg="1" rev="0" advAuto="0" spid="130" grpId="4"/>
      <p:bldP build="whole" bldLvl="1" animBg="1" rev="0" advAuto="0" spid="128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Key:…"/>
          <p:cNvSpPr txBox="1"/>
          <p:nvPr>
            <p:ph type="body" sz="quarter" idx="4294967295"/>
          </p:nvPr>
        </p:nvSpPr>
        <p:spPr>
          <a:xfrm>
            <a:off x="625609" y="4514933"/>
            <a:ext cx="4449129" cy="2916209"/>
          </a:xfrm>
          <a:prstGeom prst="rect">
            <a:avLst/>
          </a:prstGeom>
        </p:spPr>
        <p:txBody>
          <a:bodyPr anchor="t"/>
          <a:lstStyle/>
          <a:p>
            <a:pPr marL="0" indent="0" defTabSz="571500">
              <a:spcBef>
                <a:spcPts val="1200"/>
              </a:spcBef>
              <a:buSzTx/>
              <a:buNone/>
              <a:defRPr i="1" sz="5200">
                <a:solidFill>
                  <a:schemeClr val="accent4">
                    <a:hueOff val="481991"/>
                    <a:satOff val="11971"/>
                    <a:lumOff val="19007"/>
                  </a:schemeClr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Key: </a:t>
            </a:r>
          </a:p>
          <a:p>
            <a:pPr marL="0" indent="0" defTabSz="571500">
              <a:lnSpc>
                <a:spcPct val="70000"/>
              </a:lnSpc>
              <a:spcBef>
                <a:spcPts val="1200"/>
              </a:spcBef>
              <a:buSzTx/>
              <a:buNone/>
              <a:def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   </a:t>
            </a:r>
            <a:r>
              <a:rPr>
                <a:solidFill>
                  <a:schemeClr val="accent4">
                    <a:hueOff val="-903206"/>
                    <a:satOff val="-17119"/>
                    <a:lumOff val="-2084"/>
                  </a:schemeClr>
                </a:solidFill>
              </a:rPr>
              <a:t>Maintain non-   </a:t>
            </a:r>
            <a:endParaRPr>
              <a:solidFill>
                <a:schemeClr val="accent4">
                  <a:hueOff val="-903206"/>
                  <a:satOff val="-17119"/>
                  <a:lumOff val="-2084"/>
                </a:schemeClr>
              </a:solidFill>
            </a:endParaRPr>
          </a:p>
          <a:p>
            <a:pPr marL="0" indent="0" defTabSz="571500">
              <a:lnSpc>
                <a:spcPct val="70000"/>
              </a:lnSpc>
              <a:spcBef>
                <a:spcPts val="1200"/>
              </a:spcBef>
              <a:buSzTx/>
              <a:buNone/>
              <a:defRPr sz="3600">
                <a:solidFill>
                  <a:schemeClr val="accent4">
                    <a:hueOff val="-903206"/>
                    <a:satOff val="-17119"/>
                    <a:lumOff val="-2084"/>
                  </a:schemeClr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   Traumatized PDL</a:t>
            </a:r>
          </a:p>
        </p:txBody>
      </p:sp>
      <p:pic>
        <p:nvPicPr>
          <p:cNvPr id="133" name="DSC_0549b.jpg" descr="DSC_0549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7259" y="500426"/>
            <a:ext cx="4436429" cy="3327322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  <p:pic>
        <p:nvPicPr>
          <p:cNvPr id="134" name="DSC_0551b.jpg" descr="DSC_0551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4297" y="210846"/>
            <a:ext cx="6985001" cy="4191001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  <p:pic>
        <p:nvPicPr>
          <p:cNvPr id="135" name="X107127TJ_2b.jpg" descr="X107127TJ_2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3720" y="4559574"/>
            <a:ext cx="3316745" cy="4738207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  <p:pic>
        <p:nvPicPr>
          <p:cNvPr id="136" name="CBCT wholeb.jpg" descr="CBCT wholeb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131" y="4549555"/>
            <a:ext cx="3316745" cy="4738206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3"/>
      <p:bldP build="whole" bldLvl="1" animBg="1" rev="0" advAuto="0" spid="132" grpId="2"/>
      <p:bldP build="whole" bldLvl="1" animBg="1" rev="0" advAuto="0" spid="135" grpId="5"/>
      <p:bldP build="whole" bldLvl="1" animBg="1" rev="0" advAuto="0" spid="136" grpId="4"/>
      <p:bldP build="whole" bldLvl="1" animBg="1" rev="0" advAuto="0" spid="1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SC_0552b.jpg" descr="DSC_0552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288" y="143414"/>
            <a:ext cx="6160409" cy="3696246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  <p:pic>
        <p:nvPicPr>
          <p:cNvPr id="139" name="DSC_0553b.jpg" descr="DSC_0553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6580" y="152657"/>
            <a:ext cx="6171933" cy="3703161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  <p:pic>
        <p:nvPicPr>
          <p:cNvPr id="140" name="DSC_0950b.jpg" descr="DSC_0950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05996" y="3141361"/>
            <a:ext cx="6193100" cy="3715860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  <p:pic>
        <p:nvPicPr>
          <p:cNvPr id="141" name="DSC_0949b.jpg" descr="DSC_0949b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704" y="3144818"/>
            <a:ext cx="6181576" cy="3708946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  <p:pic>
        <p:nvPicPr>
          <p:cNvPr id="142" name="DSC_2438b.jpg" descr="DSC_2438b.jpg"/>
          <p:cNvPicPr>
            <a:picLocks noChangeAspect="1"/>
          </p:cNvPicPr>
          <p:nvPr/>
        </p:nvPicPr>
        <p:blipFill>
          <a:blip r:embed="rId6">
            <a:extLst/>
          </a:blip>
          <a:srcRect l="0" t="0" r="0" b="12824"/>
          <a:stretch>
            <a:fillRect/>
          </a:stretch>
        </p:blipFill>
        <p:spPr>
          <a:xfrm>
            <a:off x="222473" y="6306643"/>
            <a:ext cx="6150688" cy="3217129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43" name="DSC_2439b.jpg" descr="DSC_2439b.jpg"/>
          <p:cNvPicPr>
            <a:picLocks noChangeAspect="1"/>
          </p:cNvPicPr>
          <p:nvPr/>
        </p:nvPicPr>
        <p:blipFill>
          <a:blip r:embed="rId7">
            <a:extLst/>
          </a:blip>
          <a:srcRect l="0" t="0" r="0" b="14359"/>
          <a:stretch>
            <a:fillRect/>
          </a:stretch>
        </p:blipFill>
        <p:spPr>
          <a:xfrm>
            <a:off x="6625604" y="6330794"/>
            <a:ext cx="6156533" cy="3163486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44" name="1 year Recall"/>
          <p:cNvSpPr txBox="1"/>
          <p:nvPr/>
        </p:nvSpPr>
        <p:spPr>
          <a:xfrm>
            <a:off x="3804306" y="8718250"/>
            <a:ext cx="539618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200"/>
              </a:spcBef>
              <a:def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1 year Recall</a:t>
            </a:r>
          </a:p>
        </p:txBody>
      </p:sp>
      <p:sp>
        <p:nvSpPr>
          <p:cNvPr id="145" name="3 month Recall"/>
          <p:cNvSpPr txBox="1"/>
          <p:nvPr/>
        </p:nvSpPr>
        <p:spPr>
          <a:xfrm>
            <a:off x="3804306" y="5541448"/>
            <a:ext cx="539618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200"/>
              </a:spcBef>
              <a:def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3 month Recall</a:t>
            </a:r>
          </a:p>
        </p:txBody>
      </p:sp>
      <p:sp>
        <p:nvSpPr>
          <p:cNvPr id="146" name="Surgery"/>
          <p:cNvSpPr txBox="1"/>
          <p:nvPr/>
        </p:nvSpPr>
        <p:spPr>
          <a:xfrm>
            <a:off x="3804306" y="2339247"/>
            <a:ext cx="539618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spcBef>
                <a:spcPts val="1200"/>
              </a:spcBef>
              <a:def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Surgery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7"/>
      <p:bldP build="whole" bldLvl="1" animBg="1" rev="0" advAuto="0" spid="141" grpId="4"/>
      <p:bldP build="whole" bldLvl="1" animBg="1" rev="0" advAuto="0" spid="146" grpId="3"/>
      <p:bldP build="whole" bldLvl="1" animBg="1" rev="0" advAuto="0" spid="143" grpId="8"/>
      <p:bldP build="whole" bldLvl="1" animBg="1" rev="0" advAuto="0" spid="145" grpId="6"/>
      <p:bldP build="whole" bldLvl="1" animBg="1" rev="0" advAuto="0" spid="140" grpId="5"/>
      <p:bldP build="whole" bldLvl="1" animBg="1" rev="0" advAuto="0" spid="138" grpId="1"/>
      <p:bldP build="whole" bldLvl="1" animBg="1" rev="0" advAuto="0" spid="139" grpId="2"/>
      <p:bldP build="whole" bldLvl="1" animBg="1" rev="0" advAuto="0" spid="144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Key:…"/>
          <p:cNvSpPr txBox="1"/>
          <p:nvPr>
            <p:ph type="body" sz="quarter" idx="4294967295"/>
          </p:nvPr>
        </p:nvSpPr>
        <p:spPr>
          <a:xfrm>
            <a:off x="854209" y="5759533"/>
            <a:ext cx="4449129" cy="2916209"/>
          </a:xfrm>
          <a:prstGeom prst="rect">
            <a:avLst/>
          </a:prstGeom>
        </p:spPr>
        <p:txBody>
          <a:bodyPr anchor="t"/>
          <a:lstStyle/>
          <a:p>
            <a:pPr marL="0" indent="0" defTabSz="571500">
              <a:spcBef>
                <a:spcPts val="1200"/>
              </a:spcBef>
              <a:buSzTx/>
              <a:buNone/>
              <a:defRPr i="1" sz="5200">
                <a:solidFill>
                  <a:schemeClr val="accent4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Key: </a:t>
            </a:r>
          </a:p>
          <a:p>
            <a:pPr marL="0" indent="0" defTabSz="571500">
              <a:lnSpc>
                <a:spcPct val="70000"/>
              </a:lnSpc>
              <a:spcBef>
                <a:spcPts val="1200"/>
              </a:spcBef>
              <a:buSzTx/>
              <a:buNone/>
              <a:def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   Maintain non-   </a:t>
            </a:r>
          </a:p>
          <a:p>
            <a:pPr marL="0" indent="0" defTabSz="571500">
              <a:lnSpc>
                <a:spcPct val="70000"/>
              </a:lnSpc>
              <a:spcBef>
                <a:spcPts val="1200"/>
              </a:spcBef>
              <a:buSzTx/>
              <a:buNone/>
              <a:def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   Traumatized PDL</a:t>
            </a:r>
          </a:p>
        </p:txBody>
      </p:sp>
      <p:pic>
        <p:nvPicPr>
          <p:cNvPr id="149" name="X107127TJ_2b.jpg" descr="X107127TJ_2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4027" y="225446"/>
            <a:ext cx="3316746" cy="4738207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  <p:pic>
        <p:nvPicPr>
          <p:cNvPr id="150" name="CBCT wholeb.jpg" descr="CBCT whole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1878" y="225446"/>
            <a:ext cx="3316745" cy="4738207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  <p:pic>
        <p:nvPicPr>
          <p:cNvPr id="151" name="JohnsonTanner 26 Jan 2017.jpg" descr="JohnsonTanner 26 Jan 201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83800" y="5605520"/>
            <a:ext cx="4868284" cy="3651213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  <p:pic>
        <p:nvPicPr>
          <p:cNvPr id="152" name="CBCT 1yr.JPG" descr="CBCT 1y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16177" y="216375"/>
            <a:ext cx="3329445" cy="4756349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  <p:pic>
        <p:nvPicPr>
          <p:cNvPr id="153" name="X127TJ_3.JPG" descr="X127TJ_3.JPG"/>
          <p:cNvPicPr>
            <a:picLocks noChangeAspect="1"/>
          </p:cNvPicPr>
          <p:nvPr/>
        </p:nvPicPr>
        <p:blipFill>
          <a:blip r:embed="rId6">
            <a:extLst/>
          </a:blip>
          <a:srcRect l="0" t="0" r="15579" b="0"/>
          <a:stretch>
            <a:fillRect/>
          </a:stretch>
        </p:blipFill>
        <p:spPr>
          <a:xfrm>
            <a:off x="10155127" y="5617010"/>
            <a:ext cx="2407861" cy="3651032"/>
          </a:xfrm>
          <a:prstGeom prst="rect">
            <a:avLst/>
          </a:prstGeom>
          <a:ln w="12700">
            <a:solidFill>
              <a:srgbClr val="DCDEE0"/>
            </a:solidFill>
            <a:miter lim="400000"/>
          </a:ln>
          <a:effectLst>
            <a:outerShdw sx="100000" sy="100000" kx="0" ky="0" algn="b" rotWithShape="0" blurRad="50800" dist="38100" dir="5400000">
              <a:srgbClr val="000000"/>
            </a:outerShdw>
          </a:effectLst>
        </p:spPr>
      </p:pic>
      <p:sp>
        <p:nvSpPr>
          <p:cNvPr id="154" name="1 year"/>
          <p:cNvSpPr txBox="1"/>
          <p:nvPr/>
        </p:nvSpPr>
        <p:spPr>
          <a:xfrm>
            <a:off x="10576251" y="4766540"/>
            <a:ext cx="1565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71500">
              <a:defRPr b="1" sz="35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1 year</a:t>
            </a:r>
          </a:p>
        </p:txBody>
      </p:sp>
      <p:sp>
        <p:nvSpPr>
          <p:cNvPr id="155" name="2 weeks"/>
          <p:cNvSpPr txBox="1"/>
          <p:nvPr/>
        </p:nvSpPr>
        <p:spPr>
          <a:xfrm>
            <a:off x="7932497" y="5196406"/>
            <a:ext cx="201231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71500">
              <a:defRPr b="1" sz="35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2 weeks</a:t>
            </a:r>
          </a:p>
        </p:txBody>
      </p:sp>
      <p:sp>
        <p:nvSpPr>
          <p:cNvPr id="156" name="Surgery"/>
          <p:cNvSpPr txBox="1"/>
          <p:nvPr/>
        </p:nvSpPr>
        <p:spPr>
          <a:xfrm>
            <a:off x="5545137" y="4766540"/>
            <a:ext cx="191452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71500">
              <a:defRPr b="1" sz="35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Surgery</a:t>
            </a:r>
          </a:p>
        </p:txBody>
      </p:sp>
      <p:sp>
        <p:nvSpPr>
          <p:cNvPr id="157" name="Initial"/>
          <p:cNvSpPr txBox="1"/>
          <p:nvPr/>
        </p:nvSpPr>
        <p:spPr>
          <a:xfrm>
            <a:off x="1466247" y="4766540"/>
            <a:ext cx="131178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71500">
              <a:defRPr sz="3500">
                <a:solidFill>
                  <a:srgbClr val="FFFFFF"/>
                </a:solidFill>
                <a:effectLst>
                  <a:outerShdw sx="100000" sy="100000" kx="0" ky="0" algn="b" rotWithShape="0" blurRad="38100" dist="64529" dir="2700000">
                    <a:srgbClr val="000000">
                      <a:alpha val="48275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Initial</a:t>
            </a:r>
          </a:p>
        </p:txBody>
      </p:sp>
      <p:sp>
        <p:nvSpPr>
          <p:cNvPr id="158" name="Key:…"/>
          <p:cNvSpPr txBox="1"/>
          <p:nvPr/>
        </p:nvSpPr>
        <p:spPr>
          <a:xfrm>
            <a:off x="5446030" y="8086492"/>
            <a:ext cx="6984188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71500">
              <a:spcBef>
                <a:spcPts val="1200"/>
              </a:spcBef>
              <a:defRPr i="1" sz="5200">
                <a:solidFill>
                  <a:schemeClr val="accent4">
                    <a:hueOff val="481991"/>
                    <a:satOff val="11971"/>
                    <a:lumOff val="19007"/>
                  </a:schemeClr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Key: </a:t>
            </a:r>
          </a:p>
          <a:p>
            <a:pPr algn="l" defTabSz="571500">
              <a:lnSpc>
                <a:spcPct val="70000"/>
              </a:lnSpc>
              <a:spcBef>
                <a:spcPts val="1200"/>
              </a:spcBef>
              <a:defRPr sz="3600">
                <a:solidFill>
                  <a:srgbClr val="DE6A10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pPr>
            <a:r>
              <a:t>   Endo required for mature tooth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1"/>
      <p:bldP build="whole" bldLvl="1" animBg="1" rev="0" advAuto="0" spid="148" grpId="6"/>
      <p:bldP build="whole" bldLvl="1" animBg="1" rev="0" advAuto="0" spid="155" grpId="8"/>
      <p:bldP build="whole" bldLvl="1" animBg="1" rev="0" advAuto="0" spid="153" grpId="10"/>
      <p:bldP build="whole" bldLvl="1" animBg="1" rev="0" advAuto="0" spid="151" grpId="4"/>
      <p:bldP build="whole" bldLvl="1" animBg="1" rev="0" advAuto="0" spid="149" grpId="3"/>
      <p:bldP build="whole" bldLvl="1" animBg="1" rev="0" advAuto="0" spid="156" grpId="5"/>
      <p:bldP build="whole" bldLvl="1" animBg="1" rev="0" advAuto="0" spid="150" grpId="1"/>
      <p:bldP build="whole" bldLvl="1" animBg="1" rev="0" advAuto="0" spid="158" grpId="7"/>
      <p:bldP build="whole" bldLvl="1" animBg="1" rev="0" advAuto="0" spid="157" grpId="2"/>
      <p:bldP build="whole" bldLvl="1" animBg="1" rev="0" advAuto="0" spid="152" grpId="9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